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CCCCFF"/>
    <a:srgbClr val="99FFC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625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575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1694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255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3900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334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9782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8584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698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84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840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CBE17-9090-4025-81A1-AB5F015780E5}" type="datetimeFigureOut">
              <a:rPr lang="en-GB" smtClean="0"/>
              <a:t>04/01/2020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F1B23-3D64-4920-9998-09E0518D26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6474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5760" y="522514"/>
            <a:ext cx="987552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Find and copy one word that means…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507" y="3674735"/>
            <a:ext cx="987552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Which word most closely matches the meaning of…?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508" y="1583623"/>
            <a:ext cx="996696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What does the word…tell you about…?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507" y="2629179"/>
            <a:ext cx="9914709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What does…mean in this sentence?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507" y="5335844"/>
            <a:ext cx="9862457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Find and copy two different words from the sentence that mean…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0745" y="222069"/>
            <a:ext cx="1200329" cy="64372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solidFill>
              <a:schemeClr val="tx1"/>
            </a:solidFill>
          </a:ln>
        </p:spPr>
        <p:txBody>
          <a:bodyPr vert="vert" wrap="square" rtlCol="0">
            <a:spAutoFit/>
          </a:bodyPr>
          <a:lstStyle/>
          <a:p>
            <a:pPr algn="ctr"/>
            <a:r>
              <a:rPr lang="en-GB" sz="6600" dirty="0" smtClean="0">
                <a:latin typeface="Latina Essential Heavy" panose="00000A00000000000000" pitchFamily="50" charset="0"/>
              </a:rPr>
              <a:t>VOCABULARY</a:t>
            </a:r>
            <a:endParaRPr lang="en-GB" sz="6600" dirty="0">
              <a:latin typeface="Latina Essential Heavy" panose="00000A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938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10617" y="274320"/>
            <a:ext cx="1415772" cy="6400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txBody>
          <a:bodyPr vert="vert" wrap="square" rtlCol="0">
            <a:spAutoFit/>
          </a:bodyPr>
          <a:lstStyle/>
          <a:p>
            <a:r>
              <a:rPr lang="en-GB" sz="8000" b="1" dirty="0" smtClean="0">
                <a:latin typeface="Latina Essential Heavy" panose="00000A00000000000000" pitchFamily="50" charset="0"/>
              </a:rPr>
              <a:t>INFERENCE</a:t>
            </a:r>
            <a:endParaRPr lang="en-GB" sz="8000" b="1" dirty="0">
              <a:latin typeface="Latina Essential Heavy" panose="00000A00000000000000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814" y="280868"/>
            <a:ext cx="9560226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How can you tell that…?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814" y="1204784"/>
            <a:ext cx="9560226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What impressions of…do you get from these two paragraphs?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621" y="2680278"/>
            <a:ext cx="9571034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According to the text…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29" y="3540219"/>
            <a:ext cx="9571034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Explain what…suggests about…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8006" y="4436926"/>
            <a:ext cx="9571034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What evidence does this paragraph give you about…?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8814" y="5976395"/>
            <a:ext cx="9592649" cy="70788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Using evidence from the text…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621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86018" y="130629"/>
            <a:ext cx="1661993" cy="6622868"/>
          </a:xfrm>
          <a:prstGeom prst="rect">
            <a:avLst/>
          </a:prstGeom>
          <a:solidFill>
            <a:srgbClr val="99FFCC"/>
          </a:solidFill>
          <a:ln w="76200">
            <a:solidFill>
              <a:schemeClr val="tx1"/>
            </a:solidFill>
          </a:ln>
        </p:spPr>
        <p:txBody>
          <a:bodyPr vert="vert" wrap="square" rtlCol="0">
            <a:spAutoFit/>
          </a:bodyPr>
          <a:lstStyle/>
          <a:p>
            <a:pPr algn="ctr"/>
            <a:r>
              <a:rPr lang="en-GB" sz="9600" b="1" dirty="0" smtClean="0">
                <a:latin typeface="Latina Essential Heavy" panose="00000A00000000000000" pitchFamily="50" charset="0"/>
              </a:rPr>
              <a:t>PREDICT</a:t>
            </a:r>
            <a:endParaRPr lang="en-GB" sz="9600" b="1" dirty="0">
              <a:latin typeface="Latina Essential Heavy" panose="00000A00000000000000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0263" y="195740"/>
            <a:ext cx="9444446" cy="1323439"/>
          </a:xfrm>
          <a:prstGeom prst="rect">
            <a:avLst/>
          </a:prstGeom>
          <a:solidFill>
            <a:srgbClr val="99FFCC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Do you think that…..Yes. No. Maybe. Give reasons why.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0263" y="1700334"/>
            <a:ext cx="9444446" cy="1323439"/>
          </a:xfrm>
          <a:prstGeom prst="rect">
            <a:avLst/>
          </a:prstGeom>
          <a:solidFill>
            <a:srgbClr val="99FFCC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What do you think might happen next</a:t>
            </a:r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70263" y="5357127"/>
            <a:ext cx="9444446" cy="1323439"/>
          </a:xfrm>
          <a:prstGeom prst="rect">
            <a:avLst/>
          </a:prstGeom>
          <a:solidFill>
            <a:srgbClr val="99FFCC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What do you think the consequence may be for…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0263" y="3196991"/>
            <a:ext cx="9418320" cy="1938992"/>
          </a:xfrm>
          <a:prstGeom prst="rect">
            <a:avLst/>
          </a:prstGeom>
          <a:solidFill>
            <a:srgbClr val="99FFCC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What do you predict will happen next? What evidence is there in the text to support your prediction?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600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42772" y="182879"/>
            <a:ext cx="1661993" cy="6479177"/>
          </a:xfrm>
          <a:prstGeom prst="rect">
            <a:avLst/>
          </a:prstGeom>
          <a:solidFill>
            <a:srgbClr val="CC99FF"/>
          </a:solidFill>
          <a:ln w="76200">
            <a:solidFill>
              <a:schemeClr val="tx1"/>
            </a:solidFill>
          </a:ln>
        </p:spPr>
        <p:txBody>
          <a:bodyPr vert="vert" wrap="square" rtlCol="0">
            <a:spAutoFit/>
          </a:bodyPr>
          <a:lstStyle/>
          <a:p>
            <a:pPr algn="ctr"/>
            <a:r>
              <a:rPr lang="en-GB" sz="9600" b="1" dirty="0" smtClean="0">
                <a:latin typeface="Latina Essential Heavy" panose="00000A00000000000000" pitchFamily="50" charset="0"/>
              </a:rPr>
              <a:t>EXPLAIN</a:t>
            </a:r>
            <a:endParaRPr lang="en-GB" sz="9600" b="1" dirty="0">
              <a:latin typeface="Latina Essential Heavy" panose="00000A00000000000000" pitchFamily="50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04949" y="182879"/>
            <a:ext cx="9418320" cy="1938992"/>
          </a:xfrm>
          <a:prstGeom prst="rect">
            <a:avLst/>
          </a:prstGeom>
          <a:solidFill>
            <a:srgbClr val="CC99FF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[descriptive group of words] What does this description suggest about…? 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4948" y="2562387"/>
            <a:ext cx="9418320" cy="1938992"/>
          </a:xfrm>
          <a:prstGeom prst="rect">
            <a:avLst/>
          </a:prstGeom>
          <a:solidFill>
            <a:srgbClr val="CC99FF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[provide a group of words from the text] Give two impressions this gives you of…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4948" y="4941895"/>
            <a:ext cx="9418320" cy="1323439"/>
          </a:xfrm>
          <a:prstGeom prst="rect">
            <a:avLst/>
          </a:prstGeom>
          <a:solidFill>
            <a:srgbClr val="CC99FF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According </a:t>
            </a:r>
            <a:r>
              <a:rPr lang="en-GB" sz="4000" b="1" dirty="0">
                <a:latin typeface="Century Gothic" panose="020B0502020202020204" pitchFamily="34" charset="0"/>
              </a:rPr>
              <a:t>to the text, give one way </a:t>
            </a:r>
            <a:r>
              <a:rPr lang="en-GB" sz="4000" b="1" dirty="0" smtClean="0">
                <a:latin typeface="Century Gothic" panose="020B0502020202020204" pitchFamily="34" charset="0"/>
              </a:rPr>
              <a:t>that…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131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36742" y="182881"/>
            <a:ext cx="1415772" cy="64530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76200">
            <a:solidFill>
              <a:schemeClr val="tx1"/>
            </a:solidFill>
          </a:ln>
        </p:spPr>
        <p:txBody>
          <a:bodyPr vert="vert" wrap="square" rtlCol="0">
            <a:spAutoFit/>
          </a:bodyPr>
          <a:lstStyle/>
          <a:p>
            <a:r>
              <a:rPr lang="en-GB" sz="8000" dirty="0" smtClean="0">
                <a:latin typeface="Latina Essential Heavy" panose="00000A00000000000000" pitchFamily="50" charset="0"/>
              </a:rPr>
              <a:t>RETRIEVAL</a:t>
            </a:r>
            <a:endParaRPr lang="en-GB" sz="7200" dirty="0">
              <a:latin typeface="Latina Essential Heavy" panose="00000A00000000000000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9451" y="4833256"/>
            <a:ext cx="9653449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Write down three things that you are told about…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9452" y="277966"/>
            <a:ext cx="9653448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Which of these…best represents….?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9451" y="1445490"/>
            <a:ext cx="9653451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Complete the following true or false grid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09452" y="3043646"/>
            <a:ext cx="9653450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According to the text what does…mean?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967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99041" y="150980"/>
            <a:ext cx="1292662" cy="653142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txBody>
          <a:bodyPr vert="vert" wrap="square" rtlCol="0">
            <a:spAutoFit/>
          </a:bodyPr>
          <a:lstStyle/>
          <a:p>
            <a:r>
              <a:rPr lang="en-GB" sz="7200" dirty="0" smtClean="0">
                <a:latin typeface="Latina Essential Heavy" panose="00000A00000000000000" pitchFamily="50" charset="0"/>
              </a:rPr>
              <a:t>SUMMARISE</a:t>
            </a:r>
            <a:endParaRPr lang="en-GB" sz="7200" dirty="0">
              <a:latin typeface="Latina Essential Heavy" panose="00000A00000000000000" pitchFamily="50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3506" y="150980"/>
            <a:ext cx="10097589" cy="25545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Here </a:t>
            </a:r>
            <a:r>
              <a:rPr lang="en-GB" sz="4000" b="1" dirty="0">
                <a:latin typeface="Century Gothic" panose="020B0502020202020204" pitchFamily="34" charset="0"/>
              </a:rPr>
              <a:t>are some summaries of different paragraphs from this text. </a:t>
            </a:r>
            <a:endParaRPr lang="en-GB" sz="4000" b="1" dirty="0" smtClean="0">
              <a:latin typeface="Century Gothic" panose="020B0502020202020204" pitchFamily="34" charset="0"/>
            </a:endParaRPr>
          </a:p>
          <a:p>
            <a:r>
              <a:rPr lang="en-GB" sz="4000" b="1" dirty="0" smtClean="0">
                <a:latin typeface="Century Gothic" panose="020B0502020202020204" pitchFamily="34" charset="0"/>
              </a:rPr>
              <a:t>Number </a:t>
            </a:r>
            <a:r>
              <a:rPr lang="en-GB" sz="4000" b="1" dirty="0">
                <a:latin typeface="Century Gothic" panose="020B0502020202020204" pitchFamily="34" charset="0"/>
              </a:rPr>
              <a:t>them 1-6 to show the order in which they appear in the text.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506" y="3035067"/>
            <a:ext cx="10097589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Which of the following would be the most suitable summary of the whole text?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507" y="5310890"/>
            <a:ext cx="10097588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Look at the first two paragraphs. Which sentence best describes the…?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970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266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Latina Essential Heavy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Celtic Cross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Minniss</dc:creator>
  <cp:lastModifiedBy>Michelle Minniss</cp:lastModifiedBy>
  <cp:revision>11</cp:revision>
  <dcterms:created xsi:type="dcterms:W3CDTF">2020-01-04T21:39:32Z</dcterms:created>
  <dcterms:modified xsi:type="dcterms:W3CDTF">2020-01-04T22:54:31Z</dcterms:modified>
</cp:coreProperties>
</file>